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9" r:id="rId4"/>
    <p:sldId id="262" r:id="rId5"/>
    <p:sldId id="263" r:id="rId6"/>
    <p:sldId id="267" r:id="rId7"/>
    <p:sldId id="264" r:id="rId8"/>
    <p:sldId id="268" r:id="rId9"/>
    <p:sldId id="271" r:id="rId10"/>
    <p:sldId id="272" r:id="rId11"/>
    <p:sldId id="274" r:id="rId12"/>
    <p:sldId id="276" r:id="rId13"/>
    <p:sldId id="277" r:id="rId14"/>
    <p:sldId id="278" r:id="rId15"/>
    <p:sldId id="279" r:id="rId16"/>
    <p:sldId id="259" r:id="rId17"/>
    <p:sldId id="258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CAF23E8-5C87-4269-9262-C40D3B107A1B}">
          <p14:sldIdLst>
            <p14:sldId id="256"/>
            <p14:sldId id="260"/>
            <p14:sldId id="269"/>
            <p14:sldId id="262"/>
            <p14:sldId id="263"/>
            <p14:sldId id="267"/>
            <p14:sldId id="264"/>
            <p14:sldId id="268"/>
            <p14:sldId id="271"/>
            <p14:sldId id="272"/>
            <p14:sldId id="274"/>
            <p14:sldId id="276"/>
            <p14:sldId id="277"/>
            <p14:sldId id="278"/>
            <p14:sldId id="279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C8C"/>
    <a:srgbClr val="FE3C00"/>
    <a:srgbClr val="05A0D1"/>
    <a:srgbClr val="D8F5FE"/>
    <a:srgbClr val="FFFFFF"/>
    <a:srgbClr val="D1D2D3"/>
    <a:srgbClr val="908CA0"/>
    <a:srgbClr val="677297"/>
    <a:srgbClr val="01AF01"/>
    <a:srgbClr val="016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5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E5429-7DF2-9C09-80C3-A4213446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FAAE19-7B75-8742-9F1D-81DB0AAA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58BFE9-1101-80B1-1197-B34AE5C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24EC9D-07E8-2701-8B30-AF5DB4A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B79964-B2D8-E3E4-6ADA-B6E8E04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4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F08031-FF77-A23F-9C9E-E66C946C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79C1EA-3D40-5AFA-148A-F57AFA0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7D3A01-C64C-0320-7CC2-9DAF97F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079B0F-56FD-E3A9-0EB3-2DD4D8F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77FA5F-EBF1-16AB-C295-760F473B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62DE526-9246-7B0D-AA28-39A32BB59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6295EF-07CA-F9AF-F024-2FC32D002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438B51-A877-4C51-B28E-A053B021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A79726-F4D7-ACDE-3B6D-4DA5525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9476C1-5F39-A580-4B27-84C335D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8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1ECD95-D17F-503A-49AF-1BE089A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C23EB-2012-2771-A6C2-DB1A2A66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592CDC-AFF2-8164-A0DF-F81C0A6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EA21E2-BBE8-7CC6-5A60-ABE2982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55AE00-196D-CA48-E592-1597D35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B19CE-8E34-A723-91ED-10A5AE4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2B9806-B5A3-01D5-DA33-8F4AC4AC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871A96-2D01-5485-7131-64ED6A2D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49B52-C01F-D303-8E22-C6467C72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86CEB9-075E-3349-99C4-5B6FA1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0A6D0E-7E0D-B576-C5A9-94219D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721B76-1684-7BBC-398F-01C18303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4FB821F-942A-AD35-9A17-65A69AA8E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7ECB9E-B298-3738-797D-882D92C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3FBB1FF-48A4-E969-FEC8-9F8994F1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A9A31B-E060-41C9-203F-419E49D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56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A5817-F0FD-0A52-C028-9B4B317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B49F121-2E30-E9F0-1E10-43E2D4A2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31FFBE-E4FD-5C38-C4D7-4324C8FE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531252-48CB-D19F-413C-45B286CE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6E6D98-1C1E-05EB-C7FD-E30445B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5366A44-6652-58CC-F41E-C9D72FCA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68137-A03E-9A9E-57BC-E79DF12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59DFA62-3F71-778D-0E7D-5990F35E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DC39CF-BE32-8375-5CAF-2062F5F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A4B95A-191E-DA34-412B-66C59200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0B031D4-17A9-A4B7-0A14-8073B29E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61A4B-2D0C-AF16-A44C-16CCF8A0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AC0B062-3093-CF88-DBF9-E47AE2D7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944925-E7D2-E038-1838-E01A6331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34176E-89F4-F8D6-CB90-597D34C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BDD4D-AAED-9FFD-FCA3-47CC945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0D470C-76D3-43EB-C17F-2A73E1B1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998CE5-B9C1-B7F7-D1DE-BE08F6AF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A0382F-D950-DB85-02A3-980BEEC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543FB37-33C3-CFFE-9925-53A7ED0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7C4817-8805-C2FF-F4BA-66C6C88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5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5B31D-9454-D3A5-F88F-11CE6950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E5D828E-B57D-FCA9-AEC8-3020DFA0D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ADA96-FB43-D2E5-5099-6CF625B9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9438A2-69D4-BA05-08E7-6B528D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7D6FC3A-5738-C6D6-BBBB-8D582EC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6523DF-1FE6-0CC7-17A7-D167DB6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EC44C34-7116-4C29-50DD-428333E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27E5F2-6CCB-2E7E-232D-615B2BFB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983E60-D18D-09C4-B2E0-39C2CFE82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605-6696-4422-8824-F3ABA8648C1D}" type="datetimeFigureOut">
              <a:rPr lang="cs-CZ" smtClean="0"/>
              <a:t>17.01.2023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DC02C-211B-00E9-A7DE-118001A4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0199A2-C5D9-72EC-5263-58C5EB5CF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7.sv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svg"/><Relationship Id="rId7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4A5564"/>
          </a:fgClr>
          <a:bgClr>
            <a:srgbClr val="1A1E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61B2-0C1B-72C5-4674-7C49D097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400" dirty="0">
                <a:latin typeface="Franklin Gothic Demi" panose="020B07030201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Internet věcí a chytrá domácnost</a:t>
            </a:r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Mobilní zařízení s aplikacemi">
            <a:extLst>
              <a:ext uri="{FF2B5EF4-FFF2-40B4-BE49-F238E27FC236}">
                <a16:creationId xmlns:a16="http://schemas.microsoft.com/office/drawing/2014/main" id="{BB04C680-BC11-B7CF-D8ED-6AA80368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19" r="13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9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DCF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775699" y="489311"/>
            <a:ext cx="26847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65970" y="201971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Tím, že je chytrá domácnost propojená, nemusí být problém s bezpečností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Grafický objekt 2" descr="Bezpečnostní kamera obrys">
            <a:extLst>
              <a:ext uri="{FF2B5EF4-FFF2-40B4-BE49-F238E27FC236}">
                <a16:creationId xmlns:a16="http://schemas.microsoft.com/office/drawing/2014/main" id="{4402DBE1-3BD2-F25B-0677-DF68CBAF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276" y="233543"/>
            <a:ext cx="914400" cy="91440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2065970" y="3485861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kamery, zapnou se při když je na kameře zaznamenán pohyb.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98A446-78DA-A530-BA5E-2DDDD914201E}"/>
              </a:ext>
            </a:extLst>
          </p:cNvPr>
          <p:cNvSpPr txBox="1"/>
          <p:nvPr/>
        </p:nvSpPr>
        <p:spPr>
          <a:xfrm>
            <a:off x="2065970" y="508707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alarmy, </a:t>
            </a:r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mohou detekovat pohyb, zvuky nebo jiné nebezpečné situace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9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572071" y="28771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09855" y="1972155"/>
            <a:ext cx="4836812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409855" y="211571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09854" y="2896499"/>
            <a:ext cx="7795274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09855" y="2935388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pohybu, noční vidění a možnost záznamu a přenosu obrazu na chytrý telefon. Některé dokážou rozpoznávat tváře.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443723" y="4105059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84648" y="4170605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 dokážou rozpoznávat tváře, nebo rozpoznají vozidlo, lidi i zvířata.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91B32A-32AF-D9E7-0CDD-19C3D1CF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90" y="1471646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alarmy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114586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 jsou obvykle vybaveny senzory, jako jsou detektory pohybu, dále dveřní a okenní senzory proti vloupání.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3494077"/>
            <a:ext cx="7671289" cy="5794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3532965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i senzory poskytující detekci hluku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01179" y="4446297"/>
            <a:ext cx="7671289" cy="13013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42105" y="4511843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Podobným typem jsou i požární senzory, které obsahují detektory kouře. Po detekci alarm může vypnout elektrické spotřebiče, kvůli bezpečnosti.</a:t>
            </a:r>
          </a:p>
        </p:txBody>
      </p:sp>
      <p:pic>
        <p:nvPicPr>
          <p:cNvPr id="17" name="Obrázek 16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06D84A6C-B6F8-26F7-E337-73F119E3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290" y="1905376"/>
            <a:ext cx="3577281" cy="2567850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4C3D452B-00BC-348B-3395-0B1AEB94F250}"/>
              </a:ext>
            </a:extLst>
          </p:cNvPr>
          <p:cNvSpPr txBox="1"/>
          <p:nvPr/>
        </p:nvSpPr>
        <p:spPr>
          <a:xfrm>
            <a:off x="171382" y="4503303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000" dirty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</p:spTree>
    <p:extLst>
      <p:ext uri="{BB962C8B-B14F-4D97-AF65-F5344CB8AC3E}">
        <p14:creationId xmlns:p14="http://schemas.microsoft.com/office/powerpoint/2010/main" val="299999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604656" y="507772"/>
            <a:ext cx="358106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261948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479720" y="1946600"/>
            <a:ext cx="9702156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automatické ovládání elektronických zařízení ve vaší domácnost připojené k internetu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1479720" y="3516403"/>
            <a:ext cx="9173766" cy="2521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nastavení zařízení tak, aby se vzájemně spouštěla </a:t>
            </a:r>
          </a:p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např. když detektor kouře detekuje kouř, spustí se alarm, který může spustit hasící zařízení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158618C4-65CF-A96C-EFAA-4BBC18DB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14" y="29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496830" y="259435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Chytrý vysavač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418581" y="626492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44334" y="1875369"/>
            <a:ext cx="7795274" cy="138521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4335" y="1914259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jsou vybaveny senzory, softwarem a dalšími technologiemi, které jim umožňují automaticky vysávat a řídit svůj pohyb po místnosti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ADF29BD-1514-6804-4D92-12282CFF9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25" y="2214146"/>
            <a:ext cx="3360711" cy="3205278"/>
          </a:xfrm>
          <a:prstGeom prst="rect">
            <a:avLst/>
          </a:prstGeom>
        </p:spPr>
      </p:pic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F16B5227-6BE1-CA5A-7BA5-BDB5E1EE828B}"/>
              </a:ext>
            </a:extLst>
          </p:cNvPr>
          <p:cNvSpPr/>
          <p:nvPr/>
        </p:nvSpPr>
        <p:spPr>
          <a:xfrm>
            <a:off x="290073" y="3516203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7D9050B-96FA-B82A-F88E-F7D757290B84}"/>
              </a:ext>
            </a:extLst>
          </p:cNvPr>
          <p:cNvSpPr txBox="1"/>
          <p:nvPr/>
        </p:nvSpPr>
        <p:spPr>
          <a:xfrm>
            <a:off x="290074" y="355509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Některé chytré vysavače poskytují také funkce jako detekci nečistot nebo návrat na nabíjecí stanici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538E91AA-19FE-3163-A205-F7325BC63AE7}"/>
              </a:ext>
            </a:extLst>
          </p:cNvPr>
          <p:cNvSpPr/>
          <p:nvPr/>
        </p:nvSpPr>
        <p:spPr>
          <a:xfrm>
            <a:off x="290073" y="4924758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64386682-2952-6000-DD2E-744CE136C361}"/>
              </a:ext>
            </a:extLst>
          </p:cNvPr>
          <p:cNvSpPr txBox="1"/>
          <p:nvPr/>
        </p:nvSpPr>
        <p:spPr>
          <a:xfrm>
            <a:off x="339751" y="49956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Chytré vysavače pomáhají uživatelům ušetřit čas a úsilí při úklidu a tím zlepšit kvalitu života</a:t>
            </a:r>
          </a:p>
        </p:txBody>
      </p:sp>
    </p:spTree>
    <p:extLst>
      <p:ext uri="{BB962C8B-B14F-4D97-AF65-F5344CB8AC3E}">
        <p14:creationId xmlns:p14="http://schemas.microsoft.com/office/powerpoint/2010/main" val="98666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246460" y="850706"/>
            <a:ext cx="3744736" cy="378058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525387" y="191812"/>
            <a:ext cx="5695723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3605618" y="253448"/>
            <a:ext cx="669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Další příklady automatizace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119627" y="815274"/>
            <a:ext cx="3744736" cy="36911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347116" y="1000202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1890313" y="8776425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Obrázek 5" descr="Obsah obrázku text, zařízení&#10;&#10;Popis byl vytvořen automaticky">
            <a:extLst>
              <a:ext uri="{FF2B5EF4-FFF2-40B4-BE49-F238E27FC236}">
                <a16:creationId xmlns:a16="http://schemas.microsoft.com/office/drawing/2014/main" id="{D99D3557-21BF-3F6B-00C5-8B46BA66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5" y="1280241"/>
            <a:ext cx="2761176" cy="2761176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800517F6-FA62-5CEF-697B-C8582CDA6686}"/>
              </a:ext>
            </a:extLst>
          </p:cNvPr>
          <p:cNvSpPr txBox="1"/>
          <p:nvPr/>
        </p:nvSpPr>
        <p:spPr>
          <a:xfrm>
            <a:off x="394221" y="4726059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049444A-5B08-2EA8-5514-E277649A7E74}"/>
              </a:ext>
            </a:extLst>
          </p:cNvPr>
          <p:cNvSpPr/>
          <p:nvPr/>
        </p:nvSpPr>
        <p:spPr>
          <a:xfrm>
            <a:off x="4456070" y="1390025"/>
            <a:ext cx="3744736" cy="37805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93C31A03-B2B6-8C8D-D20A-2DF791D78127}"/>
              </a:ext>
            </a:extLst>
          </p:cNvPr>
          <p:cNvSpPr/>
          <p:nvPr/>
        </p:nvSpPr>
        <p:spPr>
          <a:xfrm>
            <a:off x="4329237" y="1354593"/>
            <a:ext cx="3744736" cy="36911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CE3A489-FE95-C502-358D-E373713C7DED}"/>
              </a:ext>
            </a:extLst>
          </p:cNvPr>
          <p:cNvSpPr/>
          <p:nvPr/>
        </p:nvSpPr>
        <p:spPr>
          <a:xfrm>
            <a:off x="4556726" y="153952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7" name="Obrázek 26" descr="Obsah obrázku interiér, světlo&#10;&#10;Popis byl vytvořen automaticky">
            <a:extLst>
              <a:ext uri="{FF2B5EF4-FFF2-40B4-BE49-F238E27FC236}">
                <a16:creationId xmlns:a16="http://schemas.microsoft.com/office/drawing/2014/main" id="{4C098363-6DD3-BCD7-8DEA-6AE120C2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08" y="1989681"/>
            <a:ext cx="2581275" cy="2581275"/>
          </a:xfrm>
          <a:prstGeom prst="rect">
            <a:avLst/>
          </a:prstGeom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D027439D-28C5-014E-ABD5-68AE44B091EE}"/>
              </a:ext>
            </a:extLst>
          </p:cNvPr>
          <p:cNvSpPr txBox="1"/>
          <p:nvPr/>
        </p:nvSpPr>
        <p:spPr>
          <a:xfrm>
            <a:off x="4456070" y="5385776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Hlasový asistenti</a:t>
            </a: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F7A4A440-49A5-014A-6189-2DEE709B82D5}"/>
              </a:ext>
            </a:extLst>
          </p:cNvPr>
          <p:cNvSpPr/>
          <p:nvPr/>
        </p:nvSpPr>
        <p:spPr>
          <a:xfrm>
            <a:off x="8338589" y="1048713"/>
            <a:ext cx="3744736" cy="37805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D7B33466-B47F-6599-27DF-188529F61A85}"/>
              </a:ext>
            </a:extLst>
          </p:cNvPr>
          <p:cNvSpPr/>
          <p:nvPr/>
        </p:nvSpPr>
        <p:spPr>
          <a:xfrm>
            <a:off x="8428296" y="1021687"/>
            <a:ext cx="3744736" cy="3691111"/>
          </a:xfrm>
          <a:prstGeom prst="ellipse">
            <a:avLst/>
          </a:prstGeom>
          <a:solidFill>
            <a:srgbClr val="FE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DDB85B0E-117B-3AA5-4A08-A147DB9493FB}"/>
              </a:ext>
            </a:extLst>
          </p:cNvPr>
          <p:cNvSpPr/>
          <p:nvPr/>
        </p:nvSpPr>
        <p:spPr>
          <a:xfrm>
            <a:off x="8719440" y="119741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6A3833DC-694B-FBB8-F052-9BBAD3E0647A}"/>
              </a:ext>
            </a:extLst>
          </p:cNvPr>
          <p:cNvSpPr txBox="1"/>
          <p:nvPr/>
        </p:nvSpPr>
        <p:spPr>
          <a:xfrm>
            <a:off x="8719440" y="5007203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pic>
        <p:nvPicPr>
          <p:cNvPr id="36" name="Obrázek 35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DC7E7885-D79C-2745-9660-2BA3E6839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73" y="1989681"/>
            <a:ext cx="2483089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interiér, uspořádáno&#10;&#10;Popis byl vytvořen automaticky">
            <a:extLst>
              <a:ext uri="{FF2B5EF4-FFF2-40B4-BE49-F238E27FC236}">
                <a16:creationId xmlns:a16="http://schemas.microsoft.com/office/drawing/2014/main" id="{80EBF38B-78E5-FE06-EC82-22D6EAA4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0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4201"/>
      </p:ext>
    </p:extLst>
  </p:cSld>
  <p:clrMapOvr>
    <a:masterClrMapping/>
  </p:clrMapOvr>
  <p:transition spd="slow">
    <p:pull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FD402FEF-4815-BB85-36FC-E9F55153D412}"/>
              </a:ext>
            </a:extLst>
          </p:cNvPr>
          <p:cNvSpPr/>
          <p:nvPr/>
        </p:nvSpPr>
        <p:spPr>
          <a:xfrm>
            <a:off x="391029" y="1160185"/>
            <a:ext cx="4443070" cy="43974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4126D16A-C7FC-272F-6877-0F3B955ABBDB}"/>
              </a:ext>
            </a:extLst>
          </p:cNvPr>
          <p:cNvSpPr/>
          <p:nvPr/>
        </p:nvSpPr>
        <p:spPr>
          <a:xfrm>
            <a:off x="3451986" y="993098"/>
            <a:ext cx="1418882" cy="487180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noFill/>
            </a:endParaRPr>
          </a:p>
        </p:txBody>
      </p:sp>
      <p:pic>
        <p:nvPicPr>
          <p:cNvPr id="3" name="Grafický objekt 2" descr="Odznak 1 se souvislou výplní">
            <a:extLst>
              <a:ext uri="{FF2B5EF4-FFF2-40B4-BE49-F238E27FC236}">
                <a16:creationId xmlns:a16="http://schemas.microsoft.com/office/drawing/2014/main" id="{7610025A-CC08-F74F-D180-B5D2DB2D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4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A6F3199B-B55D-C6AB-9BA4-EDE26EBBDABF}"/>
              </a:ext>
            </a:extLst>
          </p:cNvPr>
          <p:cNvSpPr/>
          <p:nvPr/>
        </p:nvSpPr>
        <p:spPr>
          <a:xfrm>
            <a:off x="616215" y="411480"/>
            <a:ext cx="6158079" cy="962927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9453" y="1746847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2E1D114-5FE7-176C-0C51-65D9B9D005DF}"/>
              </a:ext>
            </a:extLst>
          </p:cNvPr>
          <p:cNvSpPr txBox="1"/>
          <p:nvPr/>
        </p:nvSpPr>
        <p:spPr>
          <a:xfrm>
            <a:off x="680757" y="462915"/>
            <a:ext cx="60855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latin typeface="Franklin Gothic Demi Cond" panose="020B0706030402020204" pitchFamily="34" charset="0"/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BA3BE61-2799-B3AD-2D6A-2C882A3641BF}"/>
              </a:ext>
            </a:extLst>
          </p:cNvPr>
          <p:cNvSpPr/>
          <p:nvPr/>
        </p:nvSpPr>
        <p:spPr>
          <a:xfrm>
            <a:off x="221451" y="2382539"/>
            <a:ext cx="6158079" cy="2822406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E938CF-4DDD-128A-7043-1075EFABD22F}"/>
              </a:ext>
            </a:extLst>
          </p:cNvPr>
          <p:cNvSpPr txBox="1"/>
          <p:nvPr/>
        </p:nvSpPr>
        <p:spPr>
          <a:xfrm>
            <a:off x="374350" y="2516868"/>
            <a:ext cx="608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Franklin Gothic Demi Cond" panose="020B0706030402020204" pitchFamily="34" charset="0"/>
              </a:rPr>
              <a:t>Chytrá domácnost se zaměřuje na propojení elektronických zařízení po domácnosti pomocí internetu. </a:t>
            </a:r>
          </a:p>
          <a:p>
            <a:r>
              <a:rPr lang="cs-CZ" sz="3200" dirty="0">
                <a:latin typeface="Franklin Gothic Demi Cond" panose="020B0706030402020204" pitchFamily="34" charset="0"/>
              </a:rPr>
              <a:t>Umožňuje automatizaci a dálkový přístup k jejich kontrole.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310BDC8C-F5CC-29ED-F275-9ABA7A548C59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Zloděj obrys">
            <a:extLst>
              <a:ext uri="{FF2B5EF4-FFF2-40B4-BE49-F238E27FC236}">
                <a16:creationId xmlns:a16="http://schemas.microsoft.com/office/drawing/2014/main" id="{884F345E-5EB8-A560-C889-BAA12F980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0BF9F604-8D88-7452-2F59-B58BD4CA2315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Plná baterie se souvislou výplní">
            <a:extLst>
              <a:ext uri="{FF2B5EF4-FFF2-40B4-BE49-F238E27FC236}">
                <a16:creationId xmlns:a16="http://schemas.microsoft.com/office/drawing/2014/main" id="{6B8A2555-85D7-40B9-46AC-A8AFB12D7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180CE890-1C3D-68B6-5E74-E4FB10AD34D5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Robotická ruka obrys">
            <a:extLst>
              <a:ext uri="{FF2B5EF4-FFF2-40B4-BE49-F238E27FC236}">
                <a16:creationId xmlns:a16="http://schemas.microsoft.com/office/drawing/2014/main" id="{89446BC7-EB6E-A622-2141-F92FD9B8C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9357D0B0-6F2C-49BA-D837-540FB3883261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CE88A99C-1E2C-D27F-572D-EE756144F713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E6EE23C5-F33B-2CE5-AF0C-B6AB833FDCD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891F905-97DC-2082-B007-55592CE72B86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17B9C17-AB1A-0FD3-FF5F-0DE306914936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B726EA9-7DF4-2B92-F654-509C71BC5F95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2811B047-05B0-C76D-5A06-9E355E6D6FA9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CE05044D-1240-0EC1-1FF8-D00376634A79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9358023-D0F3-C07E-F822-AEF81D9B5065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Spánek obrys">
            <a:extLst>
              <a:ext uri="{FF2B5EF4-FFF2-40B4-BE49-F238E27FC236}">
                <a16:creationId xmlns:a16="http://schemas.microsoft.com/office/drawing/2014/main" id="{124E0BA9-0AC3-F523-C596-AFB00ACCD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1EF098A-8CE8-C000-FD86-11F32E2BFB4A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Grafický objekt 4" descr="Zloděj obrys">
            <a:extLst>
              <a:ext uri="{FF2B5EF4-FFF2-40B4-BE49-F238E27FC236}">
                <a16:creationId xmlns:a16="http://schemas.microsoft.com/office/drawing/2014/main" id="{44EBB87A-5496-A03E-B6D3-CF82FDFD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5DEEE1EA-99FF-7DDB-F100-853D7613B372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Plná baterie se souvislou výplní">
            <a:extLst>
              <a:ext uri="{FF2B5EF4-FFF2-40B4-BE49-F238E27FC236}">
                <a16:creationId xmlns:a16="http://schemas.microsoft.com/office/drawing/2014/main" id="{5B95FC1D-DB7D-792A-6528-60AFB728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125D031-4486-A93B-0DF4-32C006225F4B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Robotická ruka obrys">
            <a:extLst>
              <a:ext uri="{FF2B5EF4-FFF2-40B4-BE49-F238E27FC236}">
                <a16:creationId xmlns:a16="http://schemas.microsoft.com/office/drawing/2014/main" id="{19DE1583-DF3E-CD9E-8529-DABBFAF31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6D9522D4-6C6C-279D-8C80-CB5BBD3DEADC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7AC70D4-55DD-1F83-BA8A-EA01C39835FF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FA83C64F-AD98-B3C6-5F31-344794A18A4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8A5F2F-79F9-F2E8-D9DA-07F07B2450FE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22778545-D977-5C61-A522-27EC6C67E74F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3B703E1-96DC-0148-9034-9D6C21B2DD61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BEB6E3B0-5E72-E16A-BCEF-BA48A04FAF61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8E23287-4758-73CB-6BCC-0C4541447FB6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FD85C51B-7588-9C8E-8BD1-50818E0D14F1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9" name="Grafický objekt 18" descr="Spánek obrys">
            <a:extLst>
              <a:ext uri="{FF2B5EF4-FFF2-40B4-BE49-F238E27FC236}">
                <a16:creationId xmlns:a16="http://schemas.microsoft.com/office/drawing/2014/main" id="{4F90F365-742E-632A-E45E-3458C7F58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  <p:pic>
        <p:nvPicPr>
          <p:cNvPr id="21" name="Grafický objekt 20" descr="Odznak, sledovat se souvislou výplní">
            <a:extLst>
              <a:ext uri="{FF2B5EF4-FFF2-40B4-BE49-F238E27FC236}">
                <a16:creationId xmlns:a16="http://schemas.microsoft.com/office/drawing/2014/main" id="{55B38483-852F-1B4B-86DD-B94D0636F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661" y="1374407"/>
            <a:ext cx="914400" cy="914400"/>
          </a:xfrm>
          <a:prstGeom prst="rect">
            <a:avLst/>
          </a:prstGeom>
        </p:spPr>
      </p:pic>
      <p:pic>
        <p:nvPicPr>
          <p:cNvPr id="23" name="Grafický objekt 22" descr="Odznak, přestat sledovat se souvislou výplní">
            <a:extLst>
              <a:ext uri="{FF2B5EF4-FFF2-40B4-BE49-F238E27FC236}">
                <a16:creationId xmlns:a16="http://schemas.microsoft.com/office/drawing/2014/main" id="{0A13744B-1ACD-0C98-DDB2-DD8F97BCA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3802" y="1438495"/>
            <a:ext cx="914400" cy="914400"/>
          </a:xfrm>
          <a:prstGeom prst="rect">
            <a:avLst/>
          </a:prstGeom>
        </p:spPr>
      </p:pic>
      <p:sp>
        <p:nvSpPr>
          <p:cNvPr id="24" name="Obdélník: se zakulacenými rohy 23">
            <a:extLst>
              <a:ext uri="{FF2B5EF4-FFF2-40B4-BE49-F238E27FC236}">
                <a16:creationId xmlns:a16="http://schemas.microsoft.com/office/drawing/2014/main" id="{14B44FD1-5011-FC17-E999-AAC3FB41EDDA}"/>
              </a:ext>
            </a:extLst>
          </p:cNvPr>
          <p:cNvSpPr/>
          <p:nvPr/>
        </p:nvSpPr>
        <p:spPr>
          <a:xfrm>
            <a:off x="2848276" y="145143"/>
            <a:ext cx="6342743" cy="122926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Výhody a nevýhody chytré domácnosti</a:t>
            </a: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E612E7B4-DDA5-034A-996E-302E99F533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2612" y="2212877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bdélník: se zakulacenými rohy 25">
            <a:extLst>
              <a:ext uri="{FF2B5EF4-FFF2-40B4-BE49-F238E27FC236}">
                <a16:creationId xmlns:a16="http://schemas.microsoft.com/office/drawing/2014/main" id="{9081EF42-55C5-6059-41A5-A34A75ABFE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79839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1F064DD7-233F-9202-7DD9-E5DAF6A8EB21}"/>
              </a:ext>
            </a:extLst>
          </p:cNvPr>
          <p:cNvSpPr txBox="1"/>
          <p:nvPr/>
        </p:nvSpPr>
        <p:spPr>
          <a:xfrm>
            <a:off x="2427665" y="2689974"/>
            <a:ext cx="2393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času</a:t>
            </a:r>
          </a:p>
        </p:txBody>
      </p:sp>
      <p:sp>
        <p:nvSpPr>
          <p:cNvPr id="28" name="Obdélník: se zakulacenými rohy 27">
            <a:extLst>
              <a:ext uri="{FF2B5EF4-FFF2-40B4-BE49-F238E27FC236}">
                <a16:creationId xmlns:a16="http://schemas.microsoft.com/office/drawing/2014/main" id="{B011ECDB-E183-4B6C-8E61-958A0577C54A}"/>
              </a:ext>
            </a:extLst>
          </p:cNvPr>
          <p:cNvSpPr/>
          <p:nvPr/>
        </p:nvSpPr>
        <p:spPr>
          <a:xfrm>
            <a:off x="1979839" y="3634411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6DCFACFC-1C4A-2B0E-B13A-47035919349E}"/>
              </a:ext>
            </a:extLst>
          </p:cNvPr>
          <p:cNvSpPr txBox="1"/>
          <p:nvPr/>
        </p:nvSpPr>
        <p:spPr>
          <a:xfrm>
            <a:off x="2339593" y="3681578"/>
            <a:ext cx="2481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</a:t>
            </a:r>
          </a:p>
        </p:txBody>
      </p:sp>
      <p:sp>
        <p:nvSpPr>
          <p:cNvPr id="30" name="Obdélník: se zakulacenými rohy 29">
            <a:extLst>
              <a:ext uri="{FF2B5EF4-FFF2-40B4-BE49-F238E27FC236}">
                <a16:creationId xmlns:a16="http://schemas.microsoft.com/office/drawing/2014/main" id="{51B9DA73-9CAB-16AC-8E1F-6CE62DD44E66}"/>
              </a:ext>
            </a:extLst>
          </p:cNvPr>
          <p:cNvSpPr/>
          <p:nvPr/>
        </p:nvSpPr>
        <p:spPr>
          <a:xfrm>
            <a:off x="1958672" y="4626015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C44CB9B9-38E8-47CA-5FF3-DB66E17C6F4A}"/>
              </a:ext>
            </a:extLst>
          </p:cNvPr>
          <p:cNvSpPr txBox="1"/>
          <p:nvPr/>
        </p:nvSpPr>
        <p:spPr>
          <a:xfrm>
            <a:off x="2427665" y="4671422"/>
            <a:ext cx="229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32" name="Obdélník: se zakulacenými rohy 31">
            <a:extLst>
              <a:ext uri="{FF2B5EF4-FFF2-40B4-BE49-F238E27FC236}">
                <a16:creationId xmlns:a16="http://schemas.microsoft.com/office/drawing/2014/main" id="{5A0D4373-D0CF-3E23-4C08-6CE96DDD3564}"/>
              </a:ext>
            </a:extLst>
          </p:cNvPr>
          <p:cNvSpPr/>
          <p:nvPr/>
        </p:nvSpPr>
        <p:spPr>
          <a:xfrm>
            <a:off x="1947832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B6496E47-877E-DDBC-1AC8-C9F07E99C290}"/>
              </a:ext>
            </a:extLst>
          </p:cNvPr>
          <p:cNvSpPr txBox="1"/>
          <p:nvPr/>
        </p:nvSpPr>
        <p:spPr>
          <a:xfrm>
            <a:off x="1979839" y="5704716"/>
            <a:ext cx="291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Vhodné i pro starší lidi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B84F0E34-5B30-E485-9BD6-EF93803F0F8A}"/>
              </a:ext>
            </a:extLst>
          </p:cNvPr>
          <p:cNvSpPr/>
          <p:nvPr/>
        </p:nvSpPr>
        <p:spPr>
          <a:xfrm>
            <a:off x="7523737" y="2245478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Obdélník: se zakulacenými rohy 34">
            <a:extLst>
              <a:ext uri="{FF2B5EF4-FFF2-40B4-BE49-F238E27FC236}">
                <a16:creationId xmlns:a16="http://schemas.microsoft.com/office/drawing/2014/main" id="{BB554636-606B-83AC-AA52-B0809882DC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00964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23BE863C-AFD9-D51A-DEC7-21CDBFBFA10A}"/>
              </a:ext>
            </a:extLst>
          </p:cNvPr>
          <p:cNvSpPr txBox="1"/>
          <p:nvPr/>
        </p:nvSpPr>
        <p:spPr>
          <a:xfrm>
            <a:off x="8203775" y="2672008"/>
            <a:ext cx="275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Finanční náklady</a:t>
            </a:r>
          </a:p>
        </p:txBody>
      </p:sp>
      <p:sp>
        <p:nvSpPr>
          <p:cNvPr id="37" name="Obdélník: se zakulacenými rohy 36">
            <a:extLst>
              <a:ext uri="{FF2B5EF4-FFF2-40B4-BE49-F238E27FC236}">
                <a16:creationId xmlns:a16="http://schemas.microsoft.com/office/drawing/2014/main" id="{AA2BA464-4FA1-A119-4550-3851B5AF8CAE}"/>
              </a:ext>
            </a:extLst>
          </p:cNvPr>
          <p:cNvSpPr/>
          <p:nvPr/>
        </p:nvSpPr>
        <p:spPr>
          <a:xfrm>
            <a:off x="7995879" y="3518789"/>
            <a:ext cx="2977450" cy="831997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73C5B987-86AA-B6A6-B8E0-9CBF6262DE2A}"/>
              </a:ext>
            </a:extLst>
          </p:cNvPr>
          <p:cNvSpPr txBox="1"/>
          <p:nvPr/>
        </p:nvSpPr>
        <p:spPr>
          <a:xfrm>
            <a:off x="8134873" y="3549952"/>
            <a:ext cx="314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Spolehlivé připojení k</a:t>
            </a:r>
          </a:p>
        </p:txBody>
      </p:sp>
      <p:sp>
        <p:nvSpPr>
          <p:cNvPr id="39" name="Obdélník: se zakulacenými rohy 38">
            <a:extLst>
              <a:ext uri="{FF2B5EF4-FFF2-40B4-BE49-F238E27FC236}">
                <a16:creationId xmlns:a16="http://schemas.microsoft.com/office/drawing/2014/main" id="{99188073-7B99-5789-3A3A-944C1E42D38E}"/>
              </a:ext>
            </a:extLst>
          </p:cNvPr>
          <p:cNvSpPr/>
          <p:nvPr/>
        </p:nvSpPr>
        <p:spPr>
          <a:xfrm>
            <a:off x="7987461" y="4615358"/>
            <a:ext cx="2977450" cy="711675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91F10702-DB8F-9DF9-54A1-0959AD630BA2}"/>
              </a:ext>
            </a:extLst>
          </p:cNvPr>
          <p:cNvSpPr txBox="1"/>
          <p:nvPr/>
        </p:nvSpPr>
        <p:spPr>
          <a:xfrm>
            <a:off x="8511293" y="457352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Zranitelnost k</a:t>
            </a:r>
          </a:p>
        </p:txBody>
      </p:sp>
      <p:sp>
        <p:nvSpPr>
          <p:cNvPr id="41" name="Obdélník: se zakulacenými rohy 40">
            <a:extLst>
              <a:ext uri="{FF2B5EF4-FFF2-40B4-BE49-F238E27FC236}">
                <a16:creationId xmlns:a16="http://schemas.microsoft.com/office/drawing/2014/main" id="{DCE22C60-3669-8B6D-AC39-52A8493E0D88}"/>
              </a:ext>
            </a:extLst>
          </p:cNvPr>
          <p:cNvSpPr/>
          <p:nvPr/>
        </p:nvSpPr>
        <p:spPr>
          <a:xfrm>
            <a:off x="7968957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35274614-30D8-02BD-69D5-0ECBC9871B4F}"/>
              </a:ext>
            </a:extLst>
          </p:cNvPr>
          <p:cNvSpPr txBox="1"/>
          <p:nvPr/>
        </p:nvSpPr>
        <p:spPr>
          <a:xfrm>
            <a:off x="8123793" y="5640501"/>
            <a:ext cx="2913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Obavy o soukromý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F9539FC-20AE-6388-D329-A4E248FC5B48}"/>
              </a:ext>
            </a:extLst>
          </p:cNvPr>
          <p:cNvSpPr txBox="1"/>
          <p:nvPr/>
        </p:nvSpPr>
        <p:spPr>
          <a:xfrm>
            <a:off x="8765528" y="3913585"/>
            <a:ext cx="143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internetu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7C5DD6B4-0E6D-86E6-E261-BE91283C1696}"/>
              </a:ext>
            </a:extLst>
          </p:cNvPr>
          <p:cNvSpPr txBox="1"/>
          <p:nvPr/>
        </p:nvSpPr>
        <p:spPr>
          <a:xfrm>
            <a:off x="8542809" y="488268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cyber</a:t>
            </a:r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útokům</a:t>
            </a:r>
          </a:p>
        </p:txBody>
      </p:sp>
    </p:spTree>
    <p:extLst>
      <p:ext uri="{BB962C8B-B14F-4D97-AF65-F5344CB8AC3E}">
        <p14:creationId xmlns:p14="http://schemas.microsoft.com/office/powerpoint/2010/main" val="4277998817"/>
      </p:ext>
    </p:extLst>
  </p:cSld>
  <p:clrMapOvr>
    <a:masterClrMapping/>
  </p:clrMapOvr>
  <p:transition spd="med">
    <p:cover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5125A249-647E-856F-4379-DB48541AF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4682" y="0"/>
            <a:ext cx="6777318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475" y="0"/>
            <a:ext cx="652147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086" y="0"/>
            <a:ext cx="620486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677EE98-D4D6-5582-1CDD-28B3B9326A80}"/>
              </a:ext>
            </a:extLst>
          </p:cNvPr>
          <p:cNvSpPr/>
          <p:nvPr/>
        </p:nvSpPr>
        <p:spPr>
          <a:xfrm>
            <a:off x="6324543" y="36472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98023EC-BB71-9C2C-DC91-87CDA190B7E0}"/>
              </a:ext>
            </a:extLst>
          </p:cNvPr>
          <p:cNvSpPr/>
          <p:nvPr/>
        </p:nvSpPr>
        <p:spPr>
          <a:xfrm>
            <a:off x="6246145" y="186021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Grafický objekt 9" descr="Plná baterie se souvislou výplní">
            <a:extLst>
              <a:ext uri="{FF2B5EF4-FFF2-40B4-BE49-F238E27FC236}">
                <a16:creationId xmlns:a16="http://schemas.microsoft.com/office/drawing/2014/main" id="{D8A81932-290D-5569-AC59-6E1E964D1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980" y="1943980"/>
            <a:ext cx="914400" cy="914400"/>
          </a:xfrm>
          <a:prstGeom prst="rect">
            <a:avLst/>
          </a:prstGeom>
        </p:spPr>
      </p:pic>
      <p:sp>
        <p:nvSpPr>
          <p:cNvPr id="23" name="Ovál 22">
            <a:extLst>
              <a:ext uri="{FF2B5EF4-FFF2-40B4-BE49-F238E27FC236}">
                <a16:creationId xmlns:a16="http://schemas.microsoft.com/office/drawing/2014/main" id="{546E9060-4DAA-34C1-AB93-22D9BC2BC654}"/>
              </a:ext>
            </a:extLst>
          </p:cNvPr>
          <p:cNvSpPr/>
          <p:nvPr/>
        </p:nvSpPr>
        <p:spPr>
          <a:xfrm>
            <a:off x="6753406" y="551812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A9C32594-84A2-A249-267E-7C1C25C6266E}"/>
              </a:ext>
            </a:extLst>
          </p:cNvPr>
          <p:cNvSpPr txBox="1"/>
          <p:nvPr/>
        </p:nvSpPr>
        <p:spPr>
          <a:xfrm>
            <a:off x="594166" y="2550235"/>
            <a:ext cx="459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latin typeface="Franklin Gothic Demi Cond" panose="020B0706030402020204" pitchFamily="34" charset="0"/>
              </a:rPr>
              <a:t>Přínosy chytré   domácnosti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F373F456-7741-858C-8D9C-12CBF11D34E8}"/>
              </a:ext>
            </a:extLst>
          </p:cNvPr>
          <p:cNvSpPr/>
          <p:nvPr/>
        </p:nvSpPr>
        <p:spPr>
          <a:xfrm>
            <a:off x="7984251" y="28130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1A6E3C6-D859-6DA9-6BA2-AC30D8BA7697}"/>
              </a:ext>
            </a:extLst>
          </p:cNvPr>
          <p:cNvSpPr txBox="1"/>
          <p:nvPr/>
        </p:nvSpPr>
        <p:spPr>
          <a:xfrm>
            <a:off x="8328993" y="35042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A628E365-1386-F0AE-E8A6-C4BA0CD17206}"/>
              </a:ext>
            </a:extLst>
          </p:cNvPr>
          <p:cNvSpPr/>
          <p:nvPr/>
        </p:nvSpPr>
        <p:spPr>
          <a:xfrm>
            <a:off x="7823484" y="1866520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5DA3337-D1C0-5280-AA81-B2C911F4E1E4}"/>
              </a:ext>
            </a:extLst>
          </p:cNvPr>
          <p:cNvSpPr txBox="1"/>
          <p:nvPr/>
        </p:nvSpPr>
        <p:spPr>
          <a:xfrm>
            <a:off x="7908078" y="1946211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EC6AE43-580C-E218-57B4-E3358ACDAD19}"/>
              </a:ext>
            </a:extLst>
          </p:cNvPr>
          <p:cNvSpPr/>
          <p:nvPr/>
        </p:nvSpPr>
        <p:spPr>
          <a:xfrm>
            <a:off x="7896923" y="3647288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536D02-719C-F3D6-63A9-3558C9C43E32}"/>
              </a:ext>
            </a:extLst>
          </p:cNvPr>
          <p:cNvSpPr txBox="1"/>
          <p:nvPr/>
        </p:nvSpPr>
        <p:spPr>
          <a:xfrm>
            <a:off x="7984251" y="3788976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96DE1A6-5506-2A83-EC5E-DF204B86438F}"/>
              </a:ext>
            </a:extLst>
          </p:cNvPr>
          <p:cNvSpPr/>
          <p:nvPr/>
        </p:nvSpPr>
        <p:spPr>
          <a:xfrm>
            <a:off x="8293761" y="5511816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7D656F3-9B22-3487-C99A-A73703293B20}"/>
              </a:ext>
            </a:extLst>
          </p:cNvPr>
          <p:cNvSpPr txBox="1"/>
          <p:nvPr/>
        </p:nvSpPr>
        <p:spPr>
          <a:xfrm>
            <a:off x="8419833" y="5635628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990646-5B2F-BE8D-BB6D-1E2EB9523B7F}"/>
              </a:ext>
            </a:extLst>
          </p:cNvPr>
          <p:cNvSpPr/>
          <p:nvPr/>
        </p:nvSpPr>
        <p:spPr>
          <a:xfrm>
            <a:off x="6430554" y="214313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 descr="Spánek obrys">
            <a:extLst>
              <a:ext uri="{FF2B5EF4-FFF2-40B4-BE49-F238E27FC236}">
                <a16:creationId xmlns:a16="http://schemas.microsoft.com/office/drawing/2014/main" id="{D35EE962-E0CD-8884-A450-2E621EE34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7717" y="27647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771897D-ABC7-2DE9-BE1D-222DB23D64D2}"/>
              </a:ext>
            </a:extLst>
          </p:cNvPr>
          <p:cNvSpPr/>
          <p:nvPr/>
        </p:nvSpPr>
        <p:spPr>
          <a:xfrm>
            <a:off x="1396943" y="6999688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E357045-CFF4-A00C-376A-DC5982ABE81C}"/>
              </a:ext>
            </a:extLst>
          </p:cNvPr>
          <p:cNvSpPr txBox="1"/>
          <p:nvPr/>
        </p:nvSpPr>
        <p:spPr>
          <a:xfrm>
            <a:off x="2136237" y="7456710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197966C7-B2FE-E10D-8E40-C075E5EF0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9434" y="3671894"/>
            <a:ext cx="914400" cy="914400"/>
          </a:xfrm>
          <a:prstGeom prst="rect">
            <a:avLst/>
          </a:prstGeom>
        </p:spPr>
      </p:pic>
      <p:pic>
        <p:nvPicPr>
          <p:cNvPr id="6" name="Grafický objekt 5" descr="Robot obrys">
            <a:extLst>
              <a:ext uri="{FF2B5EF4-FFF2-40B4-BE49-F238E27FC236}">
                <a16:creationId xmlns:a16="http://schemas.microsoft.com/office/drawing/2014/main" id="{20DF4D65-A1C2-58C2-30EC-E8BB332A1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8297" y="5586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600" advClick="0">
        <p:cover dir="ru"/>
      </p:transition>
    </mc:Choice>
    <mc:Fallback xmlns="">
      <p:transition spd="med" advClick="0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4778408" y="24896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5123150" y="318094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31373" y="1911350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70667" y="2341033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0D7E12B4-69F3-363C-62E3-EEEA867C5246}"/>
              </a:ext>
            </a:extLst>
          </p:cNvPr>
          <p:cNvSpPr/>
          <p:nvPr/>
        </p:nvSpPr>
        <p:spPr>
          <a:xfrm>
            <a:off x="166350" y="268015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82" y="343085"/>
            <a:ext cx="914400" cy="914400"/>
          </a:xfrm>
          <a:prstGeom prst="rect">
            <a:avLst/>
          </a:prstGeom>
        </p:spPr>
      </p:pic>
      <p:sp>
        <p:nvSpPr>
          <p:cNvPr id="53" name="Ovál 52">
            <a:extLst>
              <a:ext uri="{FF2B5EF4-FFF2-40B4-BE49-F238E27FC236}">
                <a16:creationId xmlns:a16="http://schemas.microsoft.com/office/drawing/2014/main" id="{40F083E3-AFC5-1F5F-2E60-03F1C507ADDD}"/>
              </a:ext>
            </a:extLst>
          </p:cNvPr>
          <p:cNvSpPr/>
          <p:nvPr/>
        </p:nvSpPr>
        <p:spPr>
          <a:xfrm>
            <a:off x="12272802" y="1843981"/>
            <a:ext cx="1078146" cy="1068056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4" name="Grafický objekt 53" descr="Plná baterie se souvislou výplní">
            <a:extLst>
              <a:ext uri="{FF2B5EF4-FFF2-40B4-BE49-F238E27FC236}">
                <a16:creationId xmlns:a16="http://schemas.microsoft.com/office/drawing/2014/main" id="{0119FC6C-0DF1-A748-2A9A-EE2B670C3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8618" y="1911350"/>
            <a:ext cx="916925" cy="916925"/>
          </a:xfrm>
          <a:prstGeom prst="rect">
            <a:avLst/>
          </a:prstGeom>
        </p:spPr>
      </p:pic>
      <p:sp>
        <p:nvSpPr>
          <p:cNvPr id="55" name="Obdélník: se zakulacenými rohy 54">
            <a:extLst>
              <a:ext uri="{FF2B5EF4-FFF2-40B4-BE49-F238E27FC236}">
                <a16:creationId xmlns:a16="http://schemas.microsoft.com/office/drawing/2014/main" id="{AB757C63-1632-D47A-18AA-4C4AC03ECC1D}"/>
              </a:ext>
            </a:extLst>
          </p:cNvPr>
          <p:cNvSpPr/>
          <p:nvPr/>
        </p:nvSpPr>
        <p:spPr>
          <a:xfrm>
            <a:off x="15495481" y="1913160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4EB9AA13-779E-F26A-DED2-16A5313C569A}"/>
              </a:ext>
            </a:extLst>
          </p:cNvPr>
          <p:cNvSpPr txBox="1"/>
          <p:nvPr/>
        </p:nvSpPr>
        <p:spPr>
          <a:xfrm>
            <a:off x="15591895" y="1974427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51CBCE88-DA23-7F16-CC28-DD34F0245A4B}"/>
              </a:ext>
            </a:extLst>
          </p:cNvPr>
          <p:cNvSpPr/>
          <p:nvPr/>
        </p:nvSpPr>
        <p:spPr>
          <a:xfrm>
            <a:off x="13932187" y="420696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8" name="Grafický objekt 57" descr="Zloděj obrys">
            <a:extLst>
              <a:ext uri="{FF2B5EF4-FFF2-40B4-BE49-F238E27FC236}">
                <a16:creationId xmlns:a16="http://schemas.microsoft.com/office/drawing/2014/main" id="{03023EBE-BBC4-5948-10C7-37A536F53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93320" y="4303402"/>
            <a:ext cx="931135" cy="931135"/>
          </a:xfrm>
          <a:prstGeom prst="rect">
            <a:avLst/>
          </a:prstGeom>
        </p:spPr>
      </p:pic>
      <p:sp>
        <p:nvSpPr>
          <p:cNvPr id="59" name="Ovál 58">
            <a:extLst>
              <a:ext uri="{FF2B5EF4-FFF2-40B4-BE49-F238E27FC236}">
                <a16:creationId xmlns:a16="http://schemas.microsoft.com/office/drawing/2014/main" id="{0BE9AF56-33CE-E037-F432-1729D33140A9}"/>
              </a:ext>
            </a:extLst>
          </p:cNvPr>
          <p:cNvSpPr/>
          <p:nvPr/>
        </p:nvSpPr>
        <p:spPr>
          <a:xfrm>
            <a:off x="15805313" y="611113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0" name="Grafický objekt 59" descr="Robotická ruka obrys">
            <a:extLst>
              <a:ext uri="{FF2B5EF4-FFF2-40B4-BE49-F238E27FC236}">
                <a16:creationId xmlns:a16="http://schemas.microsoft.com/office/drawing/2014/main" id="{1BAF96D4-DBF7-5002-9918-0A0DBDC59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70848" y="6177622"/>
            <a:ext cx="914400" cy="914400"/>
          </a:xfrm>
          <a:prstGeom prst="rect">
            <a:avLst/>
          </a:prstGeom>
        </p:spPr>
      </p:pic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6CCB227B-DE44-FB5D-2D65-2320222AAA06}"/>
              </a:ext>
            </a:extLst>
          </p:cNvPr>
          <p:cNvSpPr/>
          <p:nvPr/>
        </p:nvSpPr>
        <p:spPr>
          <a:xfrm>
            <a:off x="15504567" y="4206961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ABDEF9C4-530C-93B4-250F-C73278898674}"/>
              </a:ext>
            </a:extLst>
          </p:cNvPr>
          <p:cNvSpPr txBox="1"/>
          <p:nvPr/>
        </p:nvSpPr>
        <p:spPr>
          <a:xfrm>
            <a:off x="15591895" y="434864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63" name="Obdélník: se zakulacenými rohy 62">
            <a:extLst>
              <a:ext uri="{FF2B5EF4-FFF2-40B4-BE49-F238E27FC236}">
                <a16:creationId xmlns:a16="http://schemas.microsoft.com/office/drawing/2014/main" id="{0D1B1698-49C3-BFDA-02C0-43F3318566B1}"/>
              </a:ext>
            </a:extLst>
          </p:cNvPr>
          <p:cNvSpPr/>
          <p:nvPr/>
        </p:nvSpPr>
        <p:spPr>
          <a:xfrm>
            <a:off x="17345668" y="6104827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F1F77A1-FC58-35A2-84B7-076E336849A7}"/>
              </a:ext>
            </a:extLst>
          </p:cNvPr>
          <p:cNvSpPr txBox="1"/>
          <p:nvPr/>
        </p:nvSpPr>
        <p:spPr>
          <a:xfrm>
            <a:off x="17471740" y="622863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0859342-C309-E4DC-E4BC-F7E855A28B0D}"/>
              </a:ext>
            </a:extLst>
          </p:cNvPr>
          <p:cNvSpPr/>
          <p:nvPr/>
        </p:nvSpPr>
        <p:spPr>
          <a:xfrm>
            <a:off x="-5119753" y="6346780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DEA7DAB5-5A54-A75D-F267-E02008F1E9CA}"/>
              </a:ext>
            </a:extLst>
          </p:cNvPr>
          <p:cNvSpPr/>
          <p:nvPr/>
        </p:nvSpPr>
        <p:spPr>
          <a:xfrm>
            <a:off x="-4920564" y="1370996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65ADCF0-05BC-E6B6-2354-020CEE15E64D}"/>
              </a:ext>
            </a:extLst>
          </p:cNvPr>
          <p:cNvSpPr/>
          <p:nvPr/>
        </p:nvSpPr>
        <p:spPr>
          <a:xfrm>
            <a:off x="-4378988" y="3483266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3479F5D-9118-9F23-088B-1CFA10E87A1E}"/>
              </a:ext>
            </a:extLst>
          </p:cNvPr>
          <p:cNvSpPr/>
          <p:nvPr/>
        </p:nvSpPr>
        <p:spPr>
          <a:xfrm>
            <a:off x="-5119753" y="6346780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14D63B-60B5-1797-6889-CDD5E221124C}"/>
              </a:ext>
            </a:extLst>
          </p:cNvPr>
          <p:cNvSpPr/>
          <p:nvPr/>
        </p:nvSpPr>
        <p:spPr>
          <a:xfrm>
            <a:off x="-4391793" y="3483266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C59683A-D1ED-D226-A19D-F76A7A0348A9}"/>
              </a:ext>
            </a:extLst>
          </p:cNvPr>
          <p:cNvSpPr/>
          <p:nvPr/>
        </p:nvSpPr>
        <p:spPr>
          <a:xfrm>
            <a:off x="-5092520" y="1299198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A0D2CE3-BB9E-11D8-E186-1812B1AE8C42}"/>
              </a:ext>
            </a:extLst>
          </p:cNvPr>
          <p:cNvSpPr/>
          <p:nvPr/>
        </p:nvSpPr>
        <p:spPr>
          <a:xfrm>
            <a:off x="-4958107" y="6490041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E43DF47-80E6-26A6-3355-5D044A0F2FD6}"/>
              </a:ext>
            </a:extLst>
          </p:cNvPr>
          <p:cNvSpPr/>
          <p:nvPr/>
        </p:nvSpPr>
        <p:spPr>
          <a:xfrm>
            <a:off x="-4919712" y="1456088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A10D80A-9703-CDB2-405F-11DC38E436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376" y="1728878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14" name="Ovál 13">
            <a:extLst>
              <a:ext uri="{FF2B5EF4-FFF2-40B4-BE49-F238E27FC236}">
                <a16:creationId xmlns:a16="http://schemas.microsoft.com/office/drawing/2014/main" id="{8CFB6363-796B-9966-F3EF-F1FD8A747C6D}"/>
              </a:ext>
            </a:extLst>
          </p:cNvPr>
          <p:cNvSpPr/>
          <p:nvPr/>
        </p:nvSpPr>
        <p:spPr>
          <a:xfrm>
            <a:off x="-4229559" y="3639749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interiér, světlo&#10;&#10;Popis byl vytvořen automaticky">
            <a:extLst>
              <a:ext uri="{FF2B5EF4-FFF2-40B4-BE49-F238E27FC236}">
                <a16:creationId xmlns:a16="http://schemas.microsoft.com/office/drawing/2014/main" id="{CB93341C-51E0-BF58-C05D-15B73AC3CE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22" y="3976455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D3071E4-2E78-62E4-8886-0C4C2B2F10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5738" y="6774133"/>
            <a:ext cx="1780445" cy="17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/>
      <p:bldP spid="57" grpId="0" animBg="1"/>
      <p:bldP spid="59" grpId="0" animBg="1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délník: se zakulacenými rohy 98">
            <a:extLst>
              <a:ext uri="{FF2B5EF4-FFF2-40B4-BE49-F238E27FC236}">
                <a16:creationId xmlns:a16="http://schemas.microsoft.com/office/drawing/2014/main" id="{54A584F7-B418-09CC-C69D-3D34F88B2AE9}"/>
              </a:ext>
            </a:extLst>
          </p:cNvPr>
          <p:cNvSpPr/>
          <p:nvPr/>
        </p:nvSpPr>
        <p:spPr>
          <a:xfrm>
            <a:off x="4864947" y="4148785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bdélník: se zakulacenými rohy 96">
            <a:extLst>
              <a:ext uri="{FF2B5EF4-FFF2-40B4-BE49-F238E27FC236}">
                <a16:creationId xmlns:a16="http://schemas.microsoft.com/office/drawing/2014/main" id="{D8C90CF8-AA2A-176A-2C49-0EEE8CA9DA11}"/>
              </a:ext>
            </a:extLst>
          </p:cNvPr>
          <p:cNvSpPr/>
          <p:nvPr/>
        </p:nvSpPr>
        <p:spPr>
          <a:xfrm>
            <a:off x="4867059" y="1584898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3" name="Ovál 92">
            <a:extLst>
              <a:ext uri="{FF2B5EF4-FFF2-40B4-BE49-F238E27FC236}">
                <a16:creationId xmlns:a16="http://schemas.microsoft.com/office/drawing/2014/main" id="{AB57B27F-4456-220A-347A-B2C646C560FA}"/>
              </a:ext>
            </a:extLst>
          </p:cNvPr>
          <p:cNvSpPr/>
          <p:nvPr/>
        </p:nvSpPr>
        <p:spPr>
          <a:xfrm>
            <a:off x="-400290" y="4671033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1" name="Ovál 90">
            <a:extLst>
              <a:ext uri="{FF2B5EF4-FFF2-40B4-BE49-F238E27FC236}">
                <a16:creationId xmlns:a16="http://schemas.microsoft.com/office/drawing/2014/main" id="{9F485113-4B33-A13D-8998-CCD27AD364BF}"/>
              </a:ext>
            </a:extLst>
          </p:cNvPr>
          <p:cNvSpPr/>
          <p:nvPr/>
        </p:nvSpPr>
        <p:spPr>
          <a:xfrm>
            <a:off x="-201101" y="-304751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0" name="Ovál 89">
            <a:extLst>
              <a:ext uri="{FF2B5EF4-FFF2-40B4-BE49-F238E27FC236}">
                <a16:creationId xmlns:a16="http://schemas.microsoft.com/office/drawing/2014/main" id="{939686D4-7D5D-D945-95B7-7B7C08BA4B0C}"/>
              </a:ext>
            </a:extLst>
          </p:cNvPr>
          <p:cNvSpPr/>
          <p:nvPr/>
        </p:nvSpPr>
        <p:spPr>
          <a:xfrm>
            <a:off x="340475" y="1807519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9" name="Obdélník: se zakulacenými rohy 88">
            <a:extLst>
              <a:ext uri="{FF2B5EF4-FFF2-40B4-BE49-F238E27FC236}">
                <a16:creationId xmlns:a16="http://schemas.microsoft.com/office/drawing/2014/main" id="{83FCBB87-B2B9-A9DD-2DFE-BC744422A35E}"/>
              </a:ext>
            </a:extLst>
          </p:cNvPr>
          <p:cNvSpPr/>
          <p:nvPr/>
        </p:nvSpPr>
        <p:spPr>
          <a:xfrm>
            <a:off x="5723847" y="143379"/>
            <a:ext cx="5287142" cy="1099024"/>
          </a:xfrm>
          <a:prstGeom prst="roundRect">
            <a:avLst>
              <a:gd name="adj" fmla="val 50000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FACAF133-E638-7E40-96D0-61BBB0030A03}"/>
              </a:ext>
            </a:extLst>
          </p:cNvPr>
          <p:cNvSpPr/>
          <p:nvPr/>
        </p:nvSpPr>
        <p:spPr>
          <a:xfrm>
            <a:off x="-400290" y="4671033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7A270F24-1755-B898-8E8A-1CFC0863B818}"/>
              </a:ext>
            </a:extLst>
          </p:cNvPr>
          <p:cNvSpPr/>
          <p:nvPr/>
        </p:nvSpPr>
        <p:spPr>
          <a:xfrm>
            <a:off x="327670" y="1807519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25AB187E-BC82-4DC0-17A6-60C99F446DA9}"/>
              </a:ext>
            </a:extLst>
          </p:cNvPr>
          <p:cNvSpPr/>
          <p:nvPr/>
        </p:nvSpPr>
        <p:spPr>
          <a:xfrm>
            <a:off x="-373057" y="-376549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579D23A-72FD-8851-7BAD-57F59FC8B6B9}"/>
              </a:ext>
            </a:extLst>
          </p:cNvPr>
          <p:cNvSpPr/>
          <p:nvPr/>
        </p:nvSpPr>
        <p:spPr>
          <a:xfrm>
            <a:off x="-238644" y="4814294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97E98FCC-1324-3644-E09F-AE50FE44D458}"/>
              </a:ext>
            </a:extLst>
          </p:cNvPr>
          <p:cNvSpPr/>
          <p:nvPr/>
        </p:nvSpPr>
        <p:spPr>
          <a:xfrm>
            <a:off x="-200249" y="-219659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5F6EC939-6782-3FA4-8C70-D5CDA4B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13" y="53131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51" name="Ovál 50">
            <a:extLst>
              <a:ext uri="{FF2B5EF4-FFF2-40B4-BE49-F238E27FC236}">
                <a16:creationId xmlns:a16="http://schemas.microsoft.com/office/drawing/2014/main" id="{47C50DDC-0353-9A24-98E8-DA84A052044F}"/>
              </a:ext>
            </a:extLst>
          </p:cNvPr>
          <p:cNvSpPr/>
          <p:nvPr/>
        </p:nvSpPr>
        <p:spPr>
          <a:xfrm>
            <a:off x="489904" y="1964002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6" name="Obrázek 45" descr="Obsah obrázku interiér, světlo&#10;&#10;Popis byl vytvořen automaticky">
            <a:extLst>
              <a:ext uri="{FF2B5EF4-FFF2-40B4-BE49-F238E27FC236}">
                <a16:creationId xmlns:a16="http://schemas.microsoft.com/office/drawing/2014/main" id="{20F3017A-F396-1096-3850-23336D67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1" y="2300708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06FF196-4865-60CD-8CA7-003BBDC7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" y="5098386"/>
            <a:ext cx="1780445" cy="1780445"/>
          </a:xfrm>
          <a:prstGeom prst="rect">
            <a:avLst/>
          </a:prstGeom>
        </p:spPr>
      </p:pic>
      <p:sp>
        <p:nvSpPr>
          <p:cNvPr id="83" name="Obdélník: se zakulacenými rohy 82">
            <a:extLst>
              <a:ext uri="{FF2B5EF4-FFF2-40B4-BE49-F238E27FC236}">
                <a16:creationId xmlns:a16="http://schemas.microsoft.com/office/drawing/2014/main" id="{B8C867C0-8B29-04FE-2AB4-E84ADDF50260}"/>
              </a:ext>
            </a:extLst>
          </p:cNvPr>
          <p:cNvSpPr/>
          <p:nvPr/>
        </p:nvSpPr>
        <p:spPr>
          <a:xfrm>
            <a:off x="5684159" y="53131"/>
            <a:ext cx="5239656" cy="1089153"/>
          </a:xfrm>
          <a:prstGeom prst="roundRect">
            <a:avLst>
              <a:gd name="adj" fmla="val 50000"/>
            </a:avLst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A96F8EC4-5ACB-9E90-63CB-8A31F2556BFE}"/>
              </a:ext>
            </a:extLst>
          </p:cNvPr>
          <p:cNvSpPr txBox="1"/>
          <p:nvPr/>
        </p:nvSpPr>
        <p:spPr>
          <a:xfrm>
            <a:off x="6417130" y="205292"/>
            <a:ext cx="37737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Hlasový asistent</a:t>
            </a:r>
          </a:p>
        </p:txBody>
      </p:sp>
      <p:sp>
        <p:nvSpPr>
          <p:cNvPr id="95" name="TextovéPole 94">
            <a:extLst>
              <a:ext uri="{FF2B5EF4-FFF2-40B4-BE49-F238E27FC236}">
                <a16:creationId xmlns:a16="http://schemas.microsoft.com/office/drawing/2014/main" id="{7BED7BA4-154C-46A5-4C72-B7E186087F56}"/>
              </a:ext>
            </a:extLst>
          </p:cNvPr>
          <p:cNvSpPr txBox="1"/>
          <p:nvPr/>
        </p:nvSpPr>
        <p:spPr>
          <a:xfrm>
            <a:off x="4912922" y="4303606"/>
            <a:ext cx="7203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 hlavního se v hlasových asistentech nachází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Mikrofon – přes který uživatel komunikuje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Reproduktor – veškerý zvuk ze zařízení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Procesor - zpracovává data z mikrofonu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4C993A7F-27BD-E34B-4618-4C2ECBDF1FCD}"/>
              </a:ext>
            </a:extLst>
          </p:cNvPr>
          <p:cNvSpPr txBox="1"/>
          <p:nvPr/>
        </p:nvSpPr>
        <p:spPr>
          <a:xfrm>
            <a:off x="4910835" y="1793196"/>
            <a:ext cx="691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Hlasové asistenty ovládáme pomocí hlasových příkazů. Mohou být software  např. v mobilu, nebo zařízení např.  Google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home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repack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(viz. zařízení vlevo)</a:t>
            </a:r>
          </a:p>
        </p:txBody>
      </p:sp>
    </p:spTree>
    <p:extLst>
      <p:ext uri="{BB962C8B-B14F-4D97-AF65-F5344CB8AC3E}">
        <p14:creationId xmlns:p14="http://schemas.microsoft.com/office/powerpoint/2010/main" val="425893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-6469724" y="-40501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-6124982" y="-335886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35D3084-993A-AE6B-2C3E-B79E196A514F}"/>
              </a:ext>
            </a:extLst>
          </p:cNvPr>
          <p:cNvSpPr/>
          <p:nvPr/>
        </p:nvSpPr>
        <p:spPr>
          <a:xfrm>
            <a:off x="-10927574" y="-504572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31159" y="-40501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2F071C3-5029-9D13-6BE8-746D82FE8169}"/>
              </a:ext>
            </a:extLst>
          </p:cNvPr>
          <p:cNvSpPr/>
          <p:nvPr/>
        </p:nvSpPr>
        <p:spPr>
          <a:xfrm>
            <a:off x="96264" y="325616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Plná baterie se souvislou výplní">
            <a:extLst>
              <a:ext uri="{FF2B5EF4-FFF2-40B4-BE49-F238E27FC236}">
                <a16:creationId xmlns:a16="http://schemas.microsoft.com/office/drawing/2014/main" id="{156C6F2F-0ECE-B3F3-5171-F62371E85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080" y="392985"/>
            <a:ext cx="916925" cy="916925"/>
          </a:xfrm>
          <a:prstGeom prst="rect">
            <a:avLst/>
          </a:prstGeom>
        </p:spPr>
      </p:pic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401880" y="479722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206884" y="2018414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Díky chytré domácnosti můžete ušetřit jak elektřinu, tak i peníze.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 -  regulují automaticky teplotu na závislosti, zdali se někdo v místnosti nachází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0C94AC05-7C02-6A1A-62EC-65C64378906B}"/>
              </a:ext>
            </a:extLst>
          </p:cNvPr>
          <p:cNvSpPr/>
          <p:nvPr/>
        </p:nvSpPr>
        <p:spPr>
          <a:xfrm>
            <a:off x="101543" y="3546972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Grafický objekt 16" descr="Vysoká teplota obrys">
            <a:extLst>
              <a:ext uri="{FF2B5EF4-FFF2-40B4-BE49-F238E27FC236}">
                <a16:creationId xmlns:a16="http://schemas.microsoft.com/office/drawing/2014/main" id="{E824B101-615F-7355-85CB-494EF1110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80" y="3563956"/>
            <a:ext cx="897072" cy="897072"/>
          </a:xfrm>
          <a:prstGeom prst="rect">
            <a:avLst/>
          </a:prstGeom>
        </p:spPr>
      </p:pic>
      <p:sp>
        <p:nvSpPr>
          <p:cNvPr id="32" name="Ovál 31">
            <a:extLst>
              <a:ext uri="{FF2B5EF4-FFF2-40B4-BE49-F238E27FC236}">
                <a16:creationId xmlns:a16="http://schemas.microsoft.com/office/drawing/2014/main" id="{3E8CAEB4-0BC6-8586-70CB-04CCE502080B}"/>
              </a:ext>
            </a:extLst>
          </p:cNvPr>
          <p:cNvSpPr/>
          <p:nvPr/>
        </p:nvSpPr>
        <p:spPr>
          <a:xfrm>
            <a:off x="101543" y="5145388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5" name="Grafický objekt 24" descr="Žárovka obrys">
            <a:extLst>
              <a:ext uri="{FF2B5EF4-FFF2-40B4-BE49-F238E27FC236}">
                <a16:creationId xmlns:a16="http://schemas.microsoft.com/office/drawing/2014/main" id="{99F31035-0483-A4EB-BC7A-CE841BD47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37" y="5222216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žárovky -  </a:t>
            </a:r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vypnou se v době, když jsou všechny místnosti nevyužívány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Chytré žárovky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25915"/>
                  </p:ext>
                </p:extLst>
              </p:nvPr>
            </p:nvGraphicFramePr>
            <p:xfrm>
              <a:off x="461237" y="1358113"/>
              <a:ext cx="1923509" cy="4492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3509" cy="449217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6231" ay="-1265626" az="-103224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99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237" y="1358113"/>
                <a:ext cx="1923509" cy="449217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7807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Jsou to LED žárovky které můžeme propojit přes internet atd…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2928081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Šetří energii tím, že se vypnou v době, když jsou všechny místnosti nevyužívány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42105" y="4115205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83031" y="4180751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Automatické zapínaní a vypínaní pomocí senzorů nebo časovačů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3742105" y="5274731"/>
            <a:ext cx="7671289" cy="7027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783031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Možnost nastavit teplotu barvu nebo teplotu světla</a:t>
            </a:r>
          </a:p>
          <a:p>
            <a:endParaRPr lang="cs-CZ" sz="25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68645" y="29626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68931" y="2383983"/>
            <a:ext cx="7671289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68931" y="252754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Je to zařízení, přes které se reguluje teplota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68930" y="3308327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68931" y="3347216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Šetří energii tím, když někdo není doma termostat se vypne,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 naopak když má někdo přijet domů termostat se zapne  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68930" y="449545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09855" y="4560997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Může se časovač naplánovat přes aplikaci v mobilu nebo ovládat přes mobil. Může se zapnout i podle aktuálního počasí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Obrázek 16" descr="Obsah obrázku text, zařízení&#10;&#10;Popis byl vytvořen automaticky">
            <a:extLst>
              <a:ext uri="{FF2B5EF4-FFF2-40B4-BE49-F238E27FC236}">
                <a16:creationId xmlns:a16="http://schemas.microsoft.com/office/drawing/2014/main" id="{3E33B02A-C847-17E6-BAE2-A94A98F29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74" y="1654579"/>
            <a:ext cx="3630440" cy="3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602</Words>
  <Application>Microsoft Office PowerPoint</Application>
  <PresentationFormat>Širokoúhlá obrazovka</PresentationFormat>
  <Paragraphs>86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Demi</vt:lpstr>
      <vt:lpstr>Franklin Gothic Demi Cond</vt:lpstr>
      <vt:lpstr>Motiv Office</vt:lpstr>
      <vt:lpstr>Internet věcí a chytrá domácnost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Chytrá domácnost pro git</dc:title>
  <dc:creator>Pávek Lukáš</dc:creator>
  <cp:lastModifiedBy>Pávek Lukáš</cp:lastModifiedBy>
  <cp:revision>52</cp:revision>
  <dcterms:created xsi:type="dcterms:W3CDTF">2023-01-02T20:56:14Z</dcterms:created>
  <dcterms:modified xsi:type="dcterms:W3CDTF">2023-01-17T21:06:20Z</dcterms:modified>
</cp:coreProperties>
</file>